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0" r:id="rId5"/>
    <p:sldId id="256" r:id="rId6"/>
    <p:sldId id="259" r:id="rId7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F5D"/>
    <a:srgbClr val="800080"/>
    <a:srgbClr val="EEB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489407-295F-42A3-AC66-0812BC8A786B}" v="5" dt="2025-03-27T14:34:50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548" y="114"/>
      </p:cViewPr>
      <p:guideLst>
        <p:guide orient="horz" pos="4088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BD31-BBF0-44AD-9725-24A679B33C3E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1700-7B6A-4C7F-8F65-C8C90EF5C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83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BD31-BBF0-44AD-9725-24A679B33C3E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1700-7B6A-4C7F-8F65-C8C90EF5C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7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BD31-BBF0-44AD-9725-24A679B33C3E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1700-7B6A-4C7F-8F65-C8C90EF5C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64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BD31-BBF0-44AD-9725-24A679B33C3E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1700-7B6A-4C7F-8F65-C8C90EF5C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34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BD31-BBF0-44AD-9725-24A679B33C3E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1700-7B6A-4C7F-8F65-C8C90EF5C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98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BD31-BBF0-44AD-9725-24A679B33C3E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1700-7B6A-4C7F-8F65-C8C90EF5C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12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BD31-BBF0-44AD-9725-24A679B33C3E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1700-7B6A-4C7F-8F65-C8C90EF5C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37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BD31-BBF0-44AD-9725-24A679B33C3E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1700-7B6A-4C7F-8F65-C8C90EF5C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53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BD31-BBF0-44AD-9725-24A679B33C3E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1700-7B6A-4C7F-8F65-C8C90EF5C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53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BD31-BBF0-44AD-9725-24A679B33C3E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1700-7B6A-4C7F-8F65-C8C90EF5C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95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BD31-BBF0-44AD-9725-24A679B33C3E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1700-7B6A-4C7F-8F65-C8C90EF5C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98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EBD31-BBF0-44AD-9725-24A679B33C3E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31700-7B6A-4C7F-8F65-C8C90EF5C8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54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-128342" y="-1"/>
            <a:ext cx="10042363" cy="6858001"/>
            <a:chOff x="-128342" y="-1"/>
            <a:chExt cx="10042363" cy="6858001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-1"/>
              <a:ext cx="9914021" cy="1299412"/>
              <a:chOff x="0" y="-1"/>
              <a:chExt cx="9914021" cy="1299412"/>
            </a:xfrm>
          </p:grpSpPr>
          <p:pic>
            <p:nvPicPr>
              <p:cNvPr id="1028" name="Picture 4" descr="http://www.millthorpeschool.co.uk/millthorpe/wp-content/uploads/Menu-2019-3-1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94" t="-1" r="18226" b="78310"/>
              <a:stretch/>
            </p:blipFill>
            <p:spPr bwMode="auto">
              <a:xfrm>
                <a:off x="2129589" y="0"/>
                <a:ext cx="5646822" cy="1299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http://www.millthorpeschool.co.uk/millthorpe/wp-content/uploads/Menu-2019-3-1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67543" b="78310"/>
              <a:stretch/>
            </p:blipFill>
            <p:spPr bwMode="auto">
              <a:xfrm>
                <a:off x="0" y="-1"/>
                <a:ext cx="2942784" cy="1299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http://www.millthorpeschool.co.uk/millthorpe/wp-content/uploads/Menu-2019-3-1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91" t="-1" r="19582" b="78310"/>
              <a:stretch/>
            </p:blipFill>
            <p:spPr bwMode="auto">
              <a:xfrm>
                <a:off x="7539788" y="0"/>
                <a:ext cx="2374233" cy="1299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-128339" y="1060783"/>
              <a:ext cx="2839453" cy="186088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-128340" y="2707106"/>
              <a:ext cx="2839453" cy="186088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-128341" y="4409573"/>
              <a:ext cx="2839453" cy="186088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-128342" y="4997115"/>
              <a:ext cx="2839453" cy="186088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7074568" y="1060783"/>
              <a:ext cx="2839453" cy="186088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7074567" y="2707106"/>
              <a:ext cx="2839453" cy="186088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7074566" y="4409573"/>
              <a:ext cx="2839453" cy="186088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7074565" y="4997115"/>
              <a:ext cx="2839453" cy="1860885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80735" y="1343711"/>
              <a:ext cx="1777601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Monday</a:t>
              </a: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4653151" y="1060783"/>
              <a:ext cx="2839453" cy="186088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4653150" y="2707106"/>
              <a:ext cx="2839453" cy="186088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4653149" y="4409573"/>
              <a:ext cx="2839453" cy="186088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4653148" y="4997115"/>
              <a:ext cx="2839453" cy="186088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2314070" y="1060783"/>
              <a:ext cx="2839453" cy="186088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2314069" y="2707106"/>
              <a:ext cx="2839453" cy="186088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2314068" y="4409573"/>
              <a:ext cx="2839453" cy="186088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2314067" y="4997115"/>
              <a:ext cx="2839453" cy="1860885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4076573" y="1354788"/>
              <a:ext cx="1777601" cy="400110"/>
            </a:xfrm>
            <a:prstGeom prst="rect">
              <a:avLst/>
            </a:prstGeom>
            <a:solidFill>
              <a:srgbClr val="EEB41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Wednesday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178654" y="1354788"/>
              <a:ext cx="1777601" cy="40011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Tuesday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974492" y="1343711"/>
              <a:ext cx="1777601" cy="400110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Thursday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901678" y="1355062"/>
              <a:ext cx="1777601" cy="40011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Friday</a:t>
              </a:r>
            </a:p>
          </p:txBody>
        </p:sp>
      </p:grpSp>
      <p:sp>
        <p:nvSpPr>
          <p:cNvPr id="73" name="Rectangle 72"/>
          <p:cNvSpPr/>
          <p:nvPr/>
        </p:nvSpPr>
        <p:spPr>
          <a:xfrm>
            <a:off x="277528" y="1923302"/>
            <a:ext cx="1770905" cy="3939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Cheese or Ham Omelette</a:t>
            </a: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Sneaky Vegetable Pasta Bar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Crispy Hash Browns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Selection of Fresh Vegetables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Angel Cake with Fresh Fruit and Custard</a:t>
            </a:r>
            <a:endParaRPr lang="en-GB" sz="1400">
              <a:solidFill>
                <a:srgbClr val="171F5D"/>
              </a:solidFill>
              <a:latin typeface="Century Gothic" panose="020B0502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149899" y="1923301"/>
            <a:ext cx="1785282" cy="3924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Sausage Roll or Sneaky Vegetable Pizza Wheel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Sneaky Vegetable Pasta Bar</a:t>
            </a:r>
            <a:endParaRPr lang="en-GB" sz="140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Buttered New Potatoes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Selection of Fresh Vegetables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40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 panose="020B0502020202020204" pitchFamily="34" charset="0"/>
              </a:rPr>
              <a:t>Chocolate Crunch and Sliced Banana</a:t>
            </a:r>
            <a:endParaRPr lang="en-GB" sz="1400">
              <a:solidFill>
                <a:srgbClr val="171F5D"/>
              </a:solidFill>
              <a:latin typeface="Century Gothic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091593" y="1923302"/>
            <a:ext cx="1807763" cy="3939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solidFill>
                  <a:srgbClr val="171F5D"/>
                </a:solidFill>
                <a:latin typeface="Century Gothic"/>
              </a:rPr>
              <a:t>Roast Chicken or Braised Quorn Fillet served with a Yorkshire Pudding,  Roast Potatoes and Gravy</a:t>
            </a:r>
          </a:p>
          <a:p>
            <a:pPr algn="ctr"/>
            <a:endParaRPr lang="en-GB" sz="14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 dirty="0">
                <a:solidFill>
                  <a:srgbClr val="171F5D"/>
                </a:solidFill>
                <a:latin typeface="Century Gothic"/>
              </a:rPr>
              <a:t>Sneaky Vegetable Pasta Bar</a:t>
            </a:r>
          </a:p>
          <a:p>
            <a:pPr algn="ctr"/>
            <a:endParaRPr lang="en-GB" sz="14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400" dirty="0">
                <a:solidFill>
                  <a:srgbClr val="171F5D"/>
                </a:solidFill>
                <a:latin typeface="Century Gothic"/>
              </a:rPr>
              <a:t>Selection of Fresh Vegetables</a:t>
            </a:r>
          </a:p>
          <a:p>
            <a:pPr algn="ctr"/>
            <a:endParaRPr lang="en-GB" sz="14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4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4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 dirty="0">
                <a:solidFill>
                  <a:srgbClr val="171F5D"/>
                </a:solidFill>
                <a:latin typeface="Century Gothic"/>
              </a:rPr>
              <a:t>Fresh Fruit Bar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034261" y="1922426"/>
            <a:ext cx="1785282" cy="3939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Spaghetti and Beef or Plant Based Meatballs in a Rich Tomato Sauce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Sneaky Vegetable Pasta Bar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Garlic Bread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Selection of Fresh Vegetables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Carrot Cake with Orange Icing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905558" y="1923301"/>
            <a:ext cx="1785282" cy="3924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solidFill>
                  <a:srgbClr val="171F5D"/>
                </a:solidFill>
                <a:latin typeface="Century Gothic"/>
              </a:rPr>
              <a:t>Omega 3 Fish Fingers, Chicken or Quorn Nuggets with Tartar Sauce and Lemon</a:t>
            </a:r>
          </a:p>
          <a:p>
            <a:pPr algn="ctr"/>
            <a:endParaRPr lang="en-GB" sz="14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 dirty="0">
                <a:solidFill>
                  <a:srgbClr val="171F5D"/>
                </a:solidFill>
                <a:latin typeface="Century Gothic"/>
              </a:rPr>
              <a:t>Sneaky Vegetable Pasta Bar</a:t>
            </a:r>
          </a:p>
          <a:p>
            <a:pPr algn="ctr"/>
            <a:endParaRPr lang="en-GB" sz="14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 dirty="0">
                <a:solidFill>
                  <a:srgbClr val="171F5D"/>
                </a:solidFill>
                <a:latin typeface="Century Gothic"/>
              </a:rPr>
              <a:t>Crispy Chips</a:t>
            </a:r>
            <a:endParaRPr lang="en-GB" sz="14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400" dirty="0">
                <a:solidFill>
                  <a:srgbClr val="171F5D"/>
                </a:solidFill>
                <a:latin typeface="Century Gothic" panose="020B0502020202020204" pitchFamily="34" charset="0"/>
              </a:rPr>
              <a:t>Baked Beans or Peas</a:t>
            </a:r>
          </a:p>
          <a:p>
            <a:pPr algn="ctr"/>
            <a:endParaRPr lang="en-GB" sz="14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4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 dirty="0">
                <a:solidFill>
                  <a:srgbClr val="171F5D"/>
                </a:solidFill>
                <a:latin typeface="Century Gothic"/>
              </a:rPr>
              <a:t>Ice Lollies</a:t>
            </a: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174071" y="5030509"/>
            <a:ext cx="9516769" cy="28755"/>
          </a:xfrm>
          <a:prstGeom prst="line">
            <a:avLst/>
          </a:prstGeom>
          <a:ln w="12700">
            <a:solidFill>
              <a:srgbClr val="171F5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114" y="126332"/>
            <a:ext cx="1120165" cy="112016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68637" y="5966516"/>
            <a:ext cx="9593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rgbClr val="171F5D"/>
                </a:solidFill>
                <a:latin typeface="Century Gothic" panose="020B0502020202020204" pitchFamily="34" charset="0"/>
              </a:rPr>
              <a:t>Everyday bread and salad are available with main courses and jelly, yoghurt and fruit available as dessert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629035-CDE4-48E4-B21B-0B4CDBC7CF1E}"/>
              </a:ext>
            </a:extLst>
          </p:cNvPr>
          <p:cNvSpPr txBox="1"/>
          <p:nvPr/>
        </p:nvSpPr>
        <p:spPr>
          <a:xfrm>
            <a:off x="324901" y="6358368"/>
            <a:ext cx="925619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>
                <a:solidFill>
                  <a:srgbClr val="800080"/>
                </a:solidFill>
                <a:latin typeface="Century Gothic"/>
              </a:rPr>
              <a:t>Weeks commencing: 22 April, 12 May, 9 June, 30 June</a:t>
            </a:r>
            <a:endParaRPr lang="en-GB" sz="1400">
              <a:solidFill>
                <a:srgbClr val="80008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71C0A4-99C6-467C-A936-363BAA38D79E}"/>
              </a:ext>
            </a:extLst>
          </p:cNvPr>
          <p:cNvSpPr txBox="1"/>
          <p:nvPr/>
        </p:nvSpPr>
        <p:spPr>
          <a:xfrm>
            <a:off x="144374" y="135589"/>
            <a:ext cx="3207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>
                <a:solidFill>
                  <a:srgbClr val="171F5D"/>
                </a:solidFill>
                <a:latin typeface="Mistral" panose="03090702030407020403" pitchFamily="66" charset="0"/>
              </a:rPr>
              <a:t>Week One</a:t>
            </a:r>
          </a:p>
        </p:txBody>
      </p:sp>
    </p:spTree>
    <p:extLst>
      <p:ext uri="{BB962C8B-B14F-4D97-AF65-F5344CB8AC3E}">
        <p14:creationId xmlns:p14="http://schemas.microsoft.com/office/powerpoint/2010/main" val="248350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-128342" y="-1"/>
            <a:ext cx="10042363" cy="6858001"/>
            <a:chOff x="-128342" y="-1"/>
            <a:chExt cx="10042363" cy="6858001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-1"/>
              <a:ext cx="9914021" cy="1299412"/>
              <a:chOff x="0" y="-1"/>
              <a:chExt cx="9914021" cy="1299412"/>
            </a:xfrm>
          </p:grpSpPr>
          <p:pic>
            <p:nvPicPr>
              <p:cNvPr id="1028" name="Picture 4" descr="http://www.millthorpeschool.co.uk/millthorpe/wp-content/uploads/Menu-2019-3-1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94" t="-1" r="18226" b="78310"/>
              <a:stretch/>
            </p:blipFill>
            <p:spPr bwMode="auto">
              <a:xfrm>
                <a:off x="2129589" y="0"/>
                <a:ext cx="5646822" cy="1299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http://www.millthorpeschool.co.uk/millthorpe/wp-content/uploads/Menu-2019-3-1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67543" b="78310"/>
              <a:stretch/>
            </p:blipFill>
            <p:spPr bwMode="auto">
              <a:xfrm>
                <a:off x="0" y="-1"/>
                <a:ext cx="2942784" cy="1299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http://www.millthorpeschool.co.uk/millthorpe/wp-content/uploads/Menu-2019-3-1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91" t="-1" r="19582" b="78310"/>
              <a:stretch/>
            </p:blipFill>
            <p:spPr bwMode="auto">
              <a:xfrm>
                <a:off x="7539788" y="0"/>
                <a:ext cx="2374233" cy="1299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-128339" y="1060783"/>
              <a:ext cx="2839453" cy="186088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-128340" y="2707106"/>
              <a:ext cx="2839453" cy="186088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-128341" y="4409573"/>
              <a:ext cx="2839453" cy="186088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-128342" y="4997115"/>
              <a:ext cx="2839453" cy="186088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7074568" y="1060783"/>
              <a:ext cx="2839453" cy="186088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7074567" y="2707106"/>
              <a:ext cx="2839453" cy="186088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7074566" y="4409573"/>
              <a:ext cx="2839453" cy="186088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7074565" y="4997115"/>
              <a:ext cx="2839453" cy="1860885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44374" y="135589"/>
              <a:ext cx="29267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>
                  <a:solidFill>
                    <a:srgbClr val="171F5D"/>
                  </a:solidFill>
                  <a:latin typeface="Mistral" panose="03090702030407020403" pitchFamily="66" charset="0"/>
                </a:rPr>
                <a:t>Week Two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80735" y="1343711"/>
              <a:ext cx="1777601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Monday</a:t>
              </a: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4653151" y="1060783"/>
              <a:ext cx="2839453" cy="186088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4653150" y="2707106"/>
              <a:ext cx="2839453" cy="186088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4653149" y="4409573"/>
              <a:ext cx="2839453" cy="186088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4653148" y="4997115"/>
              <a:ext cx="2839453" cy="186088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2314070" y="1060783"/>
              <a:ext cx="2839453" cy="186088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2314069" y="2707106"/>
              <a:ext cx="2839453" cy="186088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2314068" y="4409573"/>
              <a:ext cx="2839453" cy="186088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2314067" y="4997115"/>
              <a:ext cx="2839453" cy="1860885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4076573" y="1354788"/>
              <a:ext cx="1777601" cy="400110"/>
            </a:xfrm>
            <a:prstGeom prst="rect">
              <a:avLst/>
            </a:prstGeom>
            <a:solidFill>
              <a:srgbClr val="EEB41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Wednesday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178654" y="1354788"/>
              <a:ext cx="1777601" cy="40011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Tuesday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974492" y="1343711"/>
              <a:ext cx="1777601" cy="400110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Thursday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901678" y="1355062"/>
              <a:ext cx="1777601" cy="40011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Friday</a:t>
              </a:r>
            </a:p>
          </p:txBody>
        </p:sp>
      </p:grpSp>
      <p:sp>
        <p:nvSpPr>
          <p:cNvPr id="73" name="Rectangle 72"/>
          <p:cNvSpPr/>
          <p:nvPr/>
        </p:nvSpPr>
        <p:spPr>
          <a:xfrm>
            <a:off x="263151" y="1908925"/>
            <a:ext cx="1785282" cy="375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Children’s Favourite Macaroni Cheese</a:t>
            </a:r>
            <a:endParaRPr lang="en-GB"/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Sneaky Vegetable Pasta Bar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Herby Diced Potatoes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Selection of Fresh Vegetables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Lemon Drizzle Cake</a:t>
            </a:r>
            <a:endParaRPr lang="en-GB" sz="1400">
              <a:solidFill>
                <a:srgbClr val="171F5D"/>
              </a:solidFill>
              <a:latin typeface="Century Gothic" panose="020B0502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178654" y="1908924"/>
            <a:ext cx="1785282" cy="375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Hunters Chicken/Quorn with Rice and Grated Cheese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Sneaky Vegetable Pasta Bar</a:t>
            </a:r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Selection of Fresh Vegetables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Ice Cream Factory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077216" y="1923301"/>
            <a:ext cx="1807763" cy="3737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Roast Gammon or Braised Quorn Fillet served with a Yorkshire Pudding, Roast Potatoes and Gravy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Sneaky Vegetable Pasta Bar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Selection of Fresh Vegetables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Cupcake Selection with Fresh Fruit</a:t>
            </a:r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5991129" y="1922425"/>
            <a:ext cx="1785282" cy="3738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  <a:cs typeface="Calibri"/>
              </a:rPr>
              <a:t>Sweet and Sour Chicken or Tofu with Chow Mein Noodles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Sneaky Vegetable Pasta Bar</a:t>
            </a:r>
            <a:endParaRPr lang="en-GB" sz="140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Selection of Fresh Vegetables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Fruit Jelly and a Shortbread Biscuit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905558" y="1908923"/>
            <a:ext cx="1785282" cy="375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Omega 3 Fish Fingers, Chicken or Quorn Nuggets with Tartar Sauce and Lemon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Sneaky Vegetable Pasta Bar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Crispy Chips</a:t>
            </a:r>
            <a:endParaRPr lang="en-GB" sz="140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 panose="020B0502020202020204" pitchFamily="34" charset="0"/>
              </a:rPr>
              <a:t>Baked Beans or Peas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Warm Waffle and Ice Cream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274712" y="4916197"/>
            <a:ext cx="9416128" cy="0"/>
          </a:xfrm>
          <a:prstGeom prst="line">
            <a:avLst/>
          </a:prstGeom>
          <a:ln w="12700">
            <a:solidFill>
              <a:srgbClr val="171F5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6374028"/>
            <a:ext cx="925619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>
                <a:solidFill>
                  <a:srgbClr val="800080"/>
                </a:solidFill>
                <a:latin typeface="Century Gothic"/>
              </a:rPr>
              <a:t>Weeks commencing: 28 April, 19 May, 16 June, 7 July </a:t>
            </a:r>
            <a:endParaRPr lang="en-GB" sz="1400">
              <a:solidFill>
                <a:srgbClr val="80008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114" y="126332"/>
            <a:ext cx="1120165" cy="112016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68637" y="5966516"/>
            <a:ext cx="9593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rgbClr val="171F5D"/>
                </a:solidFill>
                <a:latin typeface="Century Gothic" panose="020B0502020202020204" pitchFamily="34" charset="0"/>
              </a:rPr>
              <a:t>Everyday bread and salad are available with main courses and jelly, yoghurt and fruit available as dessert</a:t>
            </a:r>
          </a:p>
        </p:txBody>
      </p:sp>
    </p:spTree>
    <p:extLst>
      <p:ext uri="{BB962C8B-B14F-4D97-AF65-F5344CB8AC3E}">
        <p14:creationId xmlns:p14="http://schemas.microsoft.com/office/powerpoint/2010/main" val="111914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-128342" y="-1"/>
            <a:ext cx="10042363" cy="6858001"/>
            <a:chOff x="-128342" y="-1"/>
            <a:chExt cx="10042363" cy="6858001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-1"/>
              <a:ext cx="9914021" cy="1299412"/>
              <a:chOff x="0" y="-1"/>
              <a:chExt cx="9914021" cy="1299412"/>
            </a:xfrm>
          </p:grpSpPr>
          <p:pic>
            <p:nvPicPr>
              <p:cNvPr id="1028" name="Picture 4" descr="http://www.millthorpeschool.co.uk/millthorpe/wp-content/uploads/Menu-2019-3-1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94" t="-1" r="18226" b="78310"/>
              <a:stretch/>
            </p:blipFill>
            <p:spPr bwMode="auto">
              <a:xfrm>
                <a:off x="2129589" y="0"/>
                <a:ext cx="5646822" cy="1299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http://www.millthorpeschool.co.uk/millthorpe/wp-content/uploads/Menu-2019-3-1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67543" b="78310"/>
              <a:stretch/>
            </p:blipFill>
            <p:spPr bwMode="auto">
              <a:xfrm>
                <a:off x="0" y="-1"/>
                <a:ext cx="2942784" cy="1299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http://www.millthorpeschool.co.uk/millthorpe/wp-content/uploads/Menu-2019-3-1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91" t="-1" r="19582" b="78310"/>
              <a:stretch/>
            </p:blipFill>
            <p:spPr bwMode="auto">
              <a:xfrm>
                <a:off x="7539788" y="0"/>
                <a:ext cx="2374233" cy="1299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-128339" y="1060783"/>
              <a:ext cx="2839453" cy="186088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-128340" y="2707106"/>
              <a:ext cx="2839453" cy="186088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-128341" y="4409573"/>
              <a:ext cx="2839453" cy="186088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-128342" y="4997115"/>
              <a:ext cx="2839453" cy="186088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7074568" y="1060783"/>
              <a:ext cx="2839453" cy="186088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7074567" y="2707106"/>
              <a:ext cx="2839453" cy="186088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7074566" y="4409573"/>
              <a:ext cx="2839453" cy="186088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>
              <a:off x="7074565" y="4997115"/>
              <a:ext cx="2839453" cy="1860885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80735" y="1343711"/>
              <a:ext cx="1777601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Monday</a:t>
              </a: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4653151" y="1060783"/>
              <a:ext cx="2839453" cy="186088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4653150" y="2707106"/>
              <a:ext cx="2839453" cy="186088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4653149" y="4409573"/>
              <a:ext cx="2839453" cy="186088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4653148" y="4997115"/>
              <a:ext cx="2839453" cy="186088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2314070" y="1060783"/>
              <a:ext cx="2839453" cy="186088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2314069" y="2707106"/>
              <a:ext cx="2839453" cy="186088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2314068" y="4409573"/>
              <a:ext cx="2839453" cy="186088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3"/>
            <a:srcRect l="-947" t="-1427" r="81074" b="82944"/>
            <a:stretch/>
          </p:blipFill>
          <p:spPr>
            <a:xfrm flipH="1">
              <a:off x="2314067" y="4997115"/>
              <a:ext cx="2839453" cy="1860885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4076573" y="1354788"/>
              <a:ext cx="1777601" cy="400110"/>
            </a:xfrm>
            <a:prstGeom prst="rect">
              <a:avLst/>
            </a:prstGeom>
            <a:solidFill>
              <a:srgbClr val="EEB41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Wednesday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178654" y="1354788"/>
              <a:ext cx="1777601" cy="40011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Tuesday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974492" y="1343711"/>
              <a:ext cx="1777601" cy="400110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Thursday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901678" y="1355062"/>
              <a:ext cx="1777601" cy="40011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chemeClr val="bg1"/>
                  </a:solidFill>
                  <a:latin typeface="Century Gothic" panose="020B0502020202020204" pitchFamily="34" charset="0"/>
                </a:rPr>
                <a:t>Friday</a:t>
              </a:r>
            </a:p>
          </p:txBody>
        </p:sp>
      </p:grpSp>
      <p:sp>
        <p:nvSpPr>
          <p:cNvPr id="73" name="Rectangle 72"/>
          <p:cNvSpPr/>
          <p:nvPr/>
        </p:nvSpPr>
        <p:spPr>
          <a:xfrm>
            <a:off x="263151" y="1908925"/>
            <a:ext cx="1785282" cy="375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A slice of Freshly Baked Cheese and Tomato Pizza</a:t>
            </a:r>
            <a:endParaRPr lang="en-GB"/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Sneaky Vegetable Pasta Bar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Crispy Diced Potatoes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Selection of Fresh Vegetables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Chocolate and Beetroot Brownie</a:t>
            </a:r>
            <a:endParaRPr lang="en-GB" sz="1400">
              <a:solidFill>
                <a:srgbClr val="171F5D"/>
              </a:solidFill>
              <a:latin typeface="Century Gothic" panose="020B0502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178654" y="1908924"/>
            <a:ext cx="1785282" cy="375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solidFill>
                  <a:srgbClr val="171F5D"/>
                </a:solidFill>
                <a:latin typeface="Century Gothic"/>
              </a:rPr>
              <a:t>Falafel or Chicken Shawarma with Salad and Yoghurt Dressing</a:t>
            </a:r>
          </a:p>
          <a:p>
            <a:pPr algn="ctr"/>
            <a:endParaRPr lang="en-GB" sz="14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 dirty="0">
                <a:solidFill>
                  <a:srgbClr val="171F5D"/>
                </a:solidFill>
                <a:latin typeface="Century Gothic"/>
              </a:rPr>
              <a:t>Sneaky Vegetable Pasta Bar</a:t>
            </a:r>
          </a:p>
          <a:p>
            <a:pPr algn="ctr"/>
            <a:r>
              <a:rPr lang="en-GB" sz="1400" dirty="0">
                <a:solidFill>
                  <a:srgbClr val="171F5D"/>
                </a:solidFill>
                <a:latin typeface="Century Gothic"/>
              </a:rPr>
              <a:t>Buttered New Potatoes</a:t>
            </a:r>
            <a:endParaRPr lang="en-GB" sz="14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 dirty="0">
                <a:solidFill>
                  <a:srgbClr val="171F5D"/>
                </a:solidFill>
                <a:latin typeface="Century Gothic"/>
              </a:rPr>
              <a:t>Flat Bread</a:t>
            </a:r>
          </a:p>
          <a:p>
            <a:pPr algn="ctr"/>
            <a:r>
              <a:rPr lang="en-GB" sz="1400" dirty="0">
                <a:solidFill>
                  <a:srgbClr val="171F5D"/>
                </a:solidFill>
                <a:latin typeface="Century Gothic"/>
              </a:rPr>
              <a:t>Selection of Fresh Vegetables</a:t>
            </a:r>
          </a:p>
          <a:p>
            <a:pPr algn="ctr"/>
            <a:endParaRPr lang="en-GB" sz="14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4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 dirty="0">
                <a:solidFill>
                  <a:srgbClr val="171F5D"/>
                </a:solidFill>
                <a:latin typeface="Century Gothic"/>
              </a:rPr>
              <a:t>Fresh Fruit Bar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077216" y="1923301"/>
            <a:ext cx="1807763" cy="3737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4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>
                <a:solidFill>
                  <a:srgbClr val="171F5D"/>
                </a:solidFill>
                <a:latin typeface="Century Gothic"/>
              </a:rPr>
              <a:t>Roast Chicken </a:t>
            </a:r>
            <a:r>
              <a:rPr lang="en-GB" sz="1300" dirty="0">
                <a:solidFill>
                  <a:srgbClr val="171F5D"/>
                </a:solidFill>
                <a:latin typeface="Century Gothic"/>
              </a:rPr>
              <a:t>or Braised Quorn Fillet served with a Yorkshire Pudding,  Roast Potatoes and Gravy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Sneaky Vegetable Pasta Bar</a:t>
            </a:r>
            <a:endParaRPr lang="en-GB" sz="1300" dirty="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Selection of Fresh Vegetables</a:t>
            </a: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300" dirty="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 dirty="0">
                <a:solidFill>
                  <a:srgbClr val="171F5D"/>
                </a:solidFill>
                <a:latin typeface="Century Gothic"/>
              </a:rPr>
              <a:t>Strawberries and Cream Mousse with Shortbread Crumb</a:t>
            </a:r>
          </a:p>
          <a:p>
            <a:pPr algn="ctr"/>
            <a:endParaRPr lang="en-GB" sz="1400" dirty="0">
              <a:solidFill>
                <a:srgbClr val="171F5D"/>
              </a:solidFill>
              <a:latin typeface="Century Gothic"/>
            </a:endParaRPr>
          </a:p>
          <a:p>
            <a:pPr algn="ctr"/>
            <a:endParaRPr lang="en-GB" sz="1400" dirty="0">
              <a:solidFill>
                <a:srgbClr val="171F5D"/>
              </a:solidFill>
              <a:latin typeface="Century Gothic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991129" y="1922425"/>
            <a:ext cx="1785282" cy="3738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Butcher’s Sausage or Plant Based Sausage</a:t>
            </a: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Mashed Potato and Caramelised Onions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Sneaky Vegetable Pasta Bar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Selection of Fresh Vegetables</a:t>
            </a:r>
            <a:endParaRPr lang="en-GB" sz="140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Vanilla Iced Sponge Cake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905558" y="1908923"/>
            <a:ext cx="1785282" cy="375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300">
                <a:solidFill>
                  <a:srgbClr val="171F5D"/>
                </a:solidFill>
                <a:latin typeface="Century Gothic"/>
              </a:rPr>
              <a:t>Omega 3 Fish Fingers, Chicken or Quorn Nuggets with Tartar Sauce and Lemon</a:t>
            </a:r>
          </a:p>
          <a:p>
            <a:pPr algn="ctr"/>
            <a:endParaRPr lang="en-GB" sz="13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>
                <a:solidFill>
                  <a:srgbClr val="171F5D"/>
                </a:solidFill>
                <a:latin typeface="Century Gothic"/>
              </a:rPr>
              <a:t>Sneaky Vegetable Pasta Bar</a:t>
            </a:r>
          </a:p>
          <a:p>
            <a:pPr algn="ctr"/>
            <a:endParaRPr lang="en-GB" sz="13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300">
                <a:solidFill>
                  <a:srgbClr val="171F5D"/>
                </a:solidFill>
                <a:latin typeface="Century Gothic"/>
              </a:rPr>
              <a:t>Crispy Chips</a:t>
            </a:r>
            <a:endParaRPr lang="en-GB" sz="130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00">
              <a:solidFill>
                <a:srgbClr val="171F5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300">
                <a:solidFill>
                  <a:srgbClr val="171F5D"/>
                </a:solidFill>
                <a:latin typeface="Century Gothic" panose="020B0502020202020204" pitchFamily="34" charset="0"/>
              </a:rPr>
              <a:t>Baked Beans or Peas</a:t>
            </a:r>
          </a:p>
          <a:p>
            <a:pPr algn="ctr"/>
            <a:endParaRPr lang="en-GB" sz="1400">
              <a:solidFill>
                <a:srgbClr val="171F5D"/>
              </a:solidFill>
              <a:latin typeface="Century Gothic"/>
            </a:endParaRPr>
          </a:p>
          <a:p>
            <a:pPr algn="ctr"/>
            <a:r>
              <a:rPr lang="en-GB" sz="1400">
                <a:solidFill>
                  <a:srgbClr val="171F5D"/>
                </a:solidFill>
                <a:latin typeface="Century Gothic"/>
              </a:rPr>
              <a:t>Scotch Pancake Fresh Fruit and Ice Cream</a:t>
            </a:r>
          </a:p>
        </p:txBody>
      </p:sp>
      <p:cxnSp>
        <p:nvCxnSpPr>
          <p:cNvPr id="92" name="Straight Connector 91"/>
          <p:cNvCxnSpPr>
            <a:cxnSpLocks/>
          </p:cNvCxnSpPr>
          <p:nvPr/>
        </p:nvCxnSpPr>
        <p:spPr>
          <a:xfrm>
            <a:off x="288471" y="4826999"/>
            <a:ext cx="9354378" cy="28195"/>
          </a:xfrm>
          <a:prstGeom prst="line">
            <a:avLst/>
          </a:prstGeom>
          <a:ln w="12700">
            <a:solidFill>
              <a:srgbClr val="171F5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114" y="126332"/>
            <a:ext cx="1120165" cy="112016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68637" y="5966516"/>
            <a:ext cx="9593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rgbClr val="171F5D"/>
                </a:solidFill>
                <a:latin typeface="Century Gothic" panose="020B0502020202020204" pitchFamily="34" charset="0"/>
              </a:rPr>
              <a:t>Everyday bread and salad are available with main courses and jelly, yoghurt and fruit available as dessert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794734-A3BB-40CB-B35B-A9FC9D684204}"/>
              </a:ext>
            </a:extLst>
          </p:cNvPr>
          <p:cNvSpPr txBox="1"/>
          <p:nvPr/>
        </p:nvSpPr>
        <p:spPr>
          <a:xfrm>
            <a:off x="144374" y="135589"/>
            <a:ext cx="3207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>
                <a:solidFill>
                  <a:srgbClr val="171F5D"/>
                </a:solidFill>
                <a:latin typeface="Mistral" panose="03090702030407020403" pitchFamily="66" charset="0"/>
              </a:rPr>
              <a:t>Week Three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629035-CDE4-48E4-B21B-0B4CDBC7CF1E}"/>
              </a:ext>
            </a:extLst>
          </p:cNvPr>
          <p:cNvSpPr txBox="1"/>
          <p:nvPr/>
        </p:nvSpPr>
        <p:spPr>
          <a:xfrm>
            <a:off x="324901" y="6358368"/>
            <a:ext cx="925619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>
                <a:solidFill>
                  <a:srgbClr val="800080"/>
                </a:solidFill>
                <a:latin typeface="Century Gothic"/>
              </a:rPr>
              <a:t>Weeks commencing: 6 May, 2 June, 23 June, 14 July</a:t>
            </a:r>
            <a:endParaRPr lang="en-GB" sz="1400">
              <a:solidFill>
                <a:srgbClr val="80008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CB90158EBFA74F9FA46378398F3DAF" ma:contentTypeVersion="18" ma:contentTypeDescription="Create a new document." ma:contentTypeScope="" ma:versionID="a7fc6316aa4c7635b3d96c703d186cf8">
  <xsd:schema xmlns:xsd="http://www.w3.org/2001/XMLSchema" xmlns:xs="http://www.w3.org/2001/XMLSchema" xmlns:p="http://schemas.microsoft.com/office/2006/metadata/properties" xmlns:ns2="a4e9660d-74ae-4ac3-84b4-f14cfcda18d3" xmlns:ns3="3272504c-4ffd-48db-8ad2-1a53615439f9" targetNamespace="http://schemas.microsoft.com/office/2006/metadata/properties" ma:root="true" ma:fieldsID="a07deeaa70ea2432286e175c20428407" ns2:_="" ns3:_="">
    <xsd:import namespace="a4e9660d-74ae-4ac3-84b4-f14cfcda18d3"/>
    <xsd:import namespace="3272504c-4ffd-48db-8ad2-1a53615439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LengthInSecond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9660d-74ae-4ac3-84b4-f14cfcda18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d9d2af9-c4c4-4881-a912-41534b348c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2504c-4ffd-48db-8ad2-1a5361543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3c05dc4-a2f1-472a-90eb-0d7aa48aaca8}" ma:internalName="TaxCatchAll" ma:showField="CatchAllData" ma:web="3272504c-4ffd-48db-8ad2-1a53615439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e9660d-74ae-4ac3-84b4-f14cfcda18d3">
      <Terms xmlns="http://schemas.microsoft.com/office/infopath/2007/PartnerControls"/>
    </lcf76f155ced4ddcb4097134ff3c332f>
    <TaxCatchAll xmlns="3272504c-4ffd-48db-8ad2-1a53615439f9" xsi:nil="true"/>
    <SharedWithUsers xmlns="3272504c-4ffd-48db-8ad2-1a53615439f9">
      <UserInfo>
        <DisplayName>Nina Wood</DisplayName>
        <AccountId>65</AccountId>
        <AccountType/>
      </UserInfo>
      <UserInfo>
        <DisplayName>Sarah Donovan</DisplayName>
        <AccountId>28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CF84BB-D27E-4646-B2AA-9079DE2C6841}">
  <ds:schemaRefs>
    <ds:schemaRef ds:uri="3272504c-4ffd-48db-8ad2-1a53615439f9"/>
    <ds:schemaRef ds:uri="a4e9660d-74ae-4ac3-84b4-f14cfcda18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F19CC09-37D1-4A11-98FE-9BA388534582}">
  <ds:schemaRefs>
    <ds:schemaRef ds:uri="a4e9660d-74ae-4ac3-84b4-f14cfcda18d3"/>
    <ds:schemaRef ds:uri="http://schemas.openxmlformats.org/package/2006/metadata/core-properties"/>
    <ds:schemaRef ds:uri="http://purl.org/dc/elements/1.1/"/>
    <ds:schemaRef ds:uri="3272504c-4ffd-48db-8ad2-1a53615439f9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7CCB8F-EE0C-4C49-B78F-7FAA661737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496</Words>
  <Application>Microsoft Office PowerPoint</Application>
  <PresentationFormat>A4 Paper (210x297 mm)</PresentationFormat>
  <Paragraphs>169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Hazelton</dc:creator>
  <cp:lastModifiedBy>Sarah Donovan</cp:lastModifiedBy>
  <cp:revision>2</cp:revision>
  <cp:lastPrinted>2025-03-27T14:32:30Z</cp:lastPrinted>
  <dcterms:created xsi:type="dcterms:W3CDTF">2020-08-27T15:18:18Z</dcterms:created>
  <dcterms:modified xsi:type="dcterms:W3CDTF">2025-04-22T10:47:30Z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0x01010013CB90158EBFA74F9FA46378398F3DAF</vt:lpwstr>
  </property>
  <property fmtid="{D5CDD505-2E9C-101B-9397-08002B2CF9AE}" pid="3" name="Order">
    <vt:r8>38200</vt:r8>
  </property>
  <property fmtid="{D5CDD505-2E9C-101B-9397-08002B2CF9AE}" pid="4" name="MediaServiceImageTags">
    <vt:lpwstr/>
  </property>
</Properties>
</file>